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005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 AI ENGINES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2606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 · Weaknesses · Opportunities · Threats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2026  |  Data Defenders, LLC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Qwen3 Max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Alibaba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open-weight model with 235B parameter MoE architecture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multilingual capabilities, especially Asian languages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Aggressive pricing and broad open availability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Mixture-of-Experts architecture enables efficient scaling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Geopolitical trust and compliance concerns for Western use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mature enterprise integrations in Western markets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recognition low outside Asia and developer circles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Asia-Pacific enterprise adoption accelerating rapidly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Open-weight leadership for cost-sensitive deployments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 with global cloud providers expanding reach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competing directly in Chinese AI space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regulatory barriers limit adoption in key markets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Kimi K2.5 beating Qwen on some long-context benchmarks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Copilot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Deepest M365 integration: Word, Excel, PowerPoint, Teams, Outlook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GPT-5 family via OpenAI partnership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million paid enterprise seats — proven at scale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Studio: low-code custom agent development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Shifting to autonomous agentic AI for multi-step workflows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rate only 3.3% of total paid M365 seats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as repackaged OpenAI tech without differentiation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standalone performance outside Microsoft ecosystem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additional cost on top of existing M365 licenses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security features bundled into M365 from July 2026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shift enables autonomous business workflow execution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enterprise base to convert with deeper integration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Copilot strong in the developer coding assistance market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gaining ground in Google Workspace organizations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and Claude preferred even by Microsoft employees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 skepticism on ROI difficult to overcome at current pricing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alternatives eroding enterprise cost justification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Opus 4.6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coding &amp; SWE-bench benchmark performance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safety, alignment, and reliability profile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long-context and agentic task handling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human-preference (Elo) leaderboards at 1,606 Elo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pricing limits broad adoption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output speed vs smaller/cheaper models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conservative on edge-case creative requests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demand for safety-first AI growing rapidly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Claude Code and agentic tooling adoption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&amp; personalization features expanding reach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 Pro closing benchmark gaps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 family holds dominant developer mindshare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models undercutting significantly on price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GPT-5.4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ecosystem and developer adoption globally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STEM and frontier math reasoning performance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Versatile across writing, coding, and research tasks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brand recognition and massive user base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inference cost at top capability tiers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routing complexity can produce unpredictable outputs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and front-end code generation weaker vs Claude Opus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Codex cloud-native coding agent gaining enterprise traction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API adoption across thousands of developer platforms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and personalization features widely praised by users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benchmark parity from Gemini and Claude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matching quality at far lower cost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alternatives steadily reducing vendor lock-in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 Pro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Artificial Analysis Intelligence Index (score: 57)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multimodal capabilities across text, image, audio, video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Best-in-class value at $2/$12 per 1M tokens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Google Workspace and Search integration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tasks sometimes cited as weaker vs Claude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dominant in pure agentic workflow scenarios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tooling maturity still trails OpenAI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caching (75% off) ideal for high-volume enterprise use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Veo 3.1 video leadership opening media and content markets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codebase analysis using 1M token context window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dominates coding benchmark perception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entrenched in consumer and developer habits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scrutiny of Google's data practices increasing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Grok 4.1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X/social media data integration — unique advantage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2M token context window at aggressive pricing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reasoning rankings on LM Arena benchmarks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Compelling price-to-context ratio ($0.20/$0.50 per 1M tokens)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compliance documentation is immature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suitable for safety-critical regulated deployments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ecosystem vs OpenAI, Google, Anthropic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SuperGrok subscription growing user base steadily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 advantage for news and research workflows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xAI going public boosts investment and market visibility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Perplexity specializes in real-time search and competes directly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Reputational risk tied to Elon Musk brand perception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players rapidly adding live data capabilities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 4 Maverick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Industry-leading 10M token context window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open-source — self-hostable and customizable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benchmark performance vs closed models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per-token cost for self-hosted deployments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significant infrastructure to self-host at scale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managed safety guarantees or enterprise SLA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expertise needed to achieve best results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Regulated industries requiring on-premises AI deployment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research and academic community adoption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enterprise deployments without vendor lock-in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Chinese open-source models (Qwen, DeepSeek) competing directly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models adding flexible self-deployment options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liability questions for open-weight model releases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V3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(China)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Matches GPT-5 benchmarks at ~30x lower cost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DeepThink reasoning mode available to all users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foundation allows full customization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Rapidly closing capability gap with frontier Western models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sovereignty and geopolitical trust concerns significant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mature enterprise tooling and support infrastructure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Chinese regulation exposure limits use in some markets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cost advantage for high-volume production workloads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Open-weight DeepSeek-R1 strong for academic research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Budget-sensitive SMBs and startups adopting at high rate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regulatory scrutiny on Chinese AI increasing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and Anthropic cutting prices in competitive response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audits may expose vulnerabilities in open weights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Large 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EU data governance and GDPR compliance posture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reasoning performance at lower cost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Open-weight models available for private deployment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Transparent, European-headquartered vendor alternative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scores below top US frontier models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ecosystem and fewer third-party integrations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brand recognition in enterprise sales cycles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Significantly smaller R&amp;D budget vs OpenAI and Google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creating regulatory home-field advantage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 seeking non-US AI provider options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High-volume inference at competitive rates attracts large firms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offering similar open-source value at lower cost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frontier models aggressively narrowing the cost gap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Chinese open-source models undercutting on price and quality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B1E3D"/>
          </a:solidFill>
          <a:ln w="12700">
            <a:solidFill>
              <a:srgbClr val="0B1E3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Perplexity (Sonar)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4754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Perplexity 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0" y="274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8A9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 ·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37160" y="960120"/>
            <a:ext cx="4343400" cy="192024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" y="960120"/>
            <a:ext cx="64008" cy="19202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4688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Purpose-built for real-time cited research workflows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10x faster than some competitors for search-based tasks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source citation and fact-checking built-in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plan bundles access to leading frontier models in one hub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343400" cy="1920240"/>
          </a:xfrm>
          <a:prstGeom prst="rect">
            <a:avLst/>
          </a:prstGeom>
          <a:solidFill>
            <a:srgbClr val="FFEBEE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64008" cy="192024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10515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73168" y="13441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general-purpose LLM — narrow focused use case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limited to 5 searches per day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reasoning capability depends on third-party models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017520"/>
            <a:ext cx="4343400" cy="192024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37160" y="3017520"/>
            <a:ext cx="64008" cy="1920240"/>
          </a:xfrm>
          <a:prstGeom prst="rect">
            <a:avLst/>
          </a:prstGeom>
          <a:solidFill>
            <a:srgbClr val="0D47A1"/>
          </a:solidFill>
          <a:ln w="12700">
            <a:solidFill>
              <a:srgbClr val="0D47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688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4688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and knowledge-work market growing rapidly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demand for verifiable, cited AI outputs rising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into broader professional productivity workflows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343400" cy="1920240"/>
          </a:xfrm>
          <a:prstGeom prst="rect">
            <a:avLst/>
          </a:prstGeom>
          <a:solidFill>
            <a:srgbClr val="FFF8E1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017520"/>
            <a:ext cx="64008" cy="19202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73168" y="310896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73168" y="3401568"/>
            <a:ext cx="41422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Gemini with Grounding competes directly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Deep Research mode encroaching on core use case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memory and search becoming increasingly capable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Defenders, LLC  |  AI SWOT Analysis 2026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SWOT Analysis 2026</dc:title>
  <dc:subject>PptxGenJS Presentation</dc:subject>
  <dc:creator>PptxGenJS</dc:creator>
  <cp:lastModifiedBy>PptxGenJS</cp:lastModifiedBy>
  <cp:revision>1</cp:revision>
  <dcterms:created xsi:type="dcterms:W3CDTF">2026-03-15T19:19:36Z</dcterms:created>
  <dcterms:modified xsi:type="dcterms:W3CDTF">2026-03-15T19:19:36Z</dcterms:modified>
</cp:coreProperties>
</file>